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833BB-B517-47A6-B881-B32BBFC3D8AC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E6FE5-B30C-4A92-84B1-EBD95C298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E6FE5-B30C-4A92-84B1-EBD95C29826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FEE2-5353-4942-995F-6E2C87843464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8B19-1418-48AF-A835-52567829F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FEE2-5353-4942-995F-6E2C87843464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8B19-1418-48AF-A835-52567829F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FEE2-5353-4942-995F-6E2C87843464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8B19-1418-48AF-A835-52567829F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FEE2-5353-4942-995F-6E2C87843464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8B19-1418-48AF-A835-52567829F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FEE2-5353-4942-995F-6E2C87843464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8B19-1418-48AF-A835-52567829F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FEE2-5353-4942-995F-6E2C87843464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8B19-1418-48AF-A835-52567829F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FEE2-5353-4942-995F-6E2C87843464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8B19-1418-48AF-A835-52567829F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FEE2-5353-4942-995F-6E2C87843464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8B19-1418-48AF-A835-52567829F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FEE2-5353-4942-995F-6E2C87843464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8B19-1418-48AF-A835-52567829F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FEE2-5353-4942-995F-6E2C87843464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8B19-1418-48AF-A835-52567829F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FEE2-5353-4942-995F-6E2C87843464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8B19-1418-48AF-A835-52567829F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5FEE2-5353-4942-995F-6E2C87843464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B8B19-1418-48AF-A835-52567829F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dgrigs@lsuhsc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7000">
              <a:srgbClr val="8488C4">
                <a:alpha val="90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752600"/>
            <a:ext cx="7620000" cy="3505200"/>
          </a:xfrm>
        </p:spPr>
        <p:txBody>
          <a:bodyPr>
            <a:normAutofit/>
          </a:bodyPr>
          <a:lstStyle/>
          <a:p>
            <a:pPr algn="l"/>
            <a:r>
              <a:rPr lang="en-US" u="sng" dirty="0" smtClean="0">
                <a:solidFill>
                  <a:schemeClr val="tx1"/>
                </a:solidFill>
              </a:rPr>
              <a:t>Activity announcements can be: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Save-the-Date cards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Mass E-mail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Posters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Electronic Message Board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8" name="Picture 4" descr="C:\Users\dgrigs\AppData\Local\Microsoft\Windows\Temporary Internet Files\Content.IE5\2WPU9NBB\MC90023901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2514600"/>
            <a:ext cx="1808162" cy="1487487"/>
          </a:xfrm>
          <a:prstGeom prst="rect">
            <a:avLst/>
          </a:prstGeom>
          <a:noFill/>
        </p:spPr>
      </p:pic>
      <p:pic>
        <p:nvPicPr>
          <p:cNvPr id="1029" name="Picture 5" descr="C:\Users\dgrigs\AppData\Local\Microsoft\Windows\Temporary Internet Files\Content.IE5\9M44ZENR\MC90002259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5029200"/>
            <a:ext cx="1858061" cy="1139342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CME Compliance: Announcements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rgbClr val="8488C4">
                <a:alpha val="90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/>
              <a:t>CME Compliance: 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2209800"/>
          </a:xfrm>
        </p:spPr>
        <p:txBody>
          <a:bodyPr>
            <a:normAutofit/>
          </a:bodyPr>
          <a:lstStyle/>
          <a:p>
            <a:r>
              <a:rPr lang="en-US" dirty="0" smtClean="0"/>
              <a:t>If announcements such as save-the-date cards are sent before an activity has completed the CME certification process, there can be no mention of CME credits: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4267200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“CME credit is pending”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800600" y="4191000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“CME credit has been applied for”</a:t>
            </a:r>
            <a:endParaRPr lang="en-US" sz="2800" dirty="0"/>
          </a:p>
        </p:txBody>
      </p:sp>
      <p:sp>
        <p:nvSpPr>
          <p:cNvPr id="8" name="&quot;No&quot; Symbol 7"/>
          <p:cNvSpPr/>
          <p:nvPr/>
        </p:nvSpPr>
        <p:spPr>
          <a:xfrm>
            <a:off x="838200" y="3810000"/>
            <a:ext cx="2743200" cy="1981200"/>
          </a:xfrm>
          <a:prstGeom prst="noSmoking">
            <a:avLst/>
          </a:prstGeom>
          <a:solidFill>
            <a:srgbClr val="FF0000">
              <a:alpha val="49000"/>
            </a:srgbClr>
          </a:solidFill>
          <a:ln>
            <a:solidFill>
              <a:schemeClr val="accent1">
                <a:shade val="50000"/>
                <a:alpha val="5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&quot;No&quot; Symbol 8"/>
          <p:cNvSpPr/>
          <p:nvPr/>
        </p:nvSpPr>
        <p:spPr>
          <a:xfrm>
            <a:off x="4876800" y="3810000"/>
            <a:ext cx="2819400" cy="2057400"/>
          </a:xfrm>
          <a:prstGeom prst="noSmoking">
            <a:avLst/>
          </a:prstGeom>
          <a:solidFill>
            <a:srgbClr val="FF0000">
              <a:alpha val="49000"/>
            </a:srgbClr>
          </a:solidFill>
          <a:ln>
            <a:solidFill>
              <a:schemeClr val="accent1">
                <a:shade val="50000"/>
                <a:alpha val="5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rgbClr val="8488C4">
                <a:alpha val="90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/>
              <a:t>CME Compliance: 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If the activity is certified for CME credit, the</a:t>
            </a:r>
          </a:p>
          <a:p>
            <a:pPr>
              <a:buNone/>
            </a:pPr>
            <a:r>
              <a:rPr lang="en-US" sz="2800" dirty="0" smtClean="0"/>
              <a:t>announcement may contain the following statements*: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362200"/>
            <a:ext cx="792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Accreditation:  </a:t>
            </a:r>
            <a:r>
              <a:rPr lang="en-US" dirty="0" smtClean="0"/>
              <a:t>The</a:t>
            </a:r>
            <a:r>
              <a:rPr lang="en-US" b="1" dirty="0" smtClean="0"/>
              <a:t> </a:t>
            </a:r>
            <a:r>
              <a:rPr lang="en-US" dirty="0" smtClean="0"/>
              <a:t>Louisiana State University School of Medicine, New Orleans is accredited by the Accreditation Council for Continuing Medical Education to provide continuing medical education for physicians.</a:t>
            </a:r>
            <a:r>
              <a:rPr lang="en-US" b="1" dirty="0" smtClean="0"/>
              <a:t> 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AMA Credit Designation Statement: </a:t>
            </a:r>
            <a:r>
              <a:rPr lang="en-US" dirty="0" smtClean="0"/>
              <a:t>The Louisiana State University School of Medicine, New Orleans designates this live activity for a maximum of ____ </a:t>
            </a:r>
            <a:r>
              <a:rPr lang="en-US" i="1" dirty="0" smtClean="0"/>
              <a:t>AMA PRA Category 1 Credit(s)</a:t>
            </a:r>
            <a:r>
              <a:rPr lang="en-US" i="1" baseline="30000" dirty="0" smtClean="0"/>
              <a:t>TM</a:t>
            </a:r>
            <a:r>
              <a:rPr lang="en-US" dirty="0" smtClean="0"/>
              <a:t>.  Physicians should claim only the credit commensurate with the extent of their participation in the activity.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800600"/>
            <a:ext cx="815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These statements must be first be approved by your CME office.  The ACCME and AMA have very specific language that is required for all certified activities.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rgbClr val="8488C4">
                <a:alpha val="90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/>
              <a:t>CME Compliance: 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commercial support was obtained for an activity, announcements may only acknowledge the support in a statement reading “This activity was supported by an educational grant from </a:t>
            </a:r>
            <a:r>
              <a:rPr lang="en-US" dirty="0" smtClean="0"/>
              <a:t>_______.”</a:t>
            </a:r>
            <a:endParaRPr lang="en-US" dirty="0" smtClean="0"/>
          </a:p>
          <a:p>
            <a:r>
              <a:rPr lang="en-US" dirty="0" smtClean="0"/>
              <a:t>Announcements may not contain any product-specific advertisement, promotional material, or product-group message or logo.</a:t>
            </a:r>
            <a:endParaRPr lang="en-US" dirty="0"/>
          </a:p>
        </p:txBody>
      </p:sp>
      <p:pic>
        <p:nvPicPr>
          <p:cNvPr id="1028" name="Picture 4" descr="C:\Users\dgrigs\AppData\Local\Microsoft\Windows\Temporary Internet Files\Content.IE5\9M44ZENR\MC90044039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105400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76599"/>
          </a:xfrm>
        </p:spPr>
        <p:txBody>
          <a:bodyPr/>
          <a:lstStyle/>
          <a:p>
            <a:pPr algn="ctr">
              <a:buNone/>
            </a:pPr>
            <a:r>
              <a:rPr lang="en-US" u="sng" dirty="0" smtClean="0"/>
              <a:t>Post-Test:  Announcements</a:t>
            </a:r>
          </a:p>
          <a:p>
            <a:pPr>
              <a:buNone/>
            </a:pPr>
            <a:r>
              <a:rPr lang="en-US" dirty="0" smtClean="0"/>
              <a:t>True or False:  </a:t>
            </a:r>
          </a:p>
          <a:p>
            <a:pPr>
              <a:buNone/>
            </a:pPr>
            <a:r>
              <a:rPr lang="en-US" dirty="0" smtClean="0"/>
              <a:t>If you are planning to host a CME</a:t>
            </a:r>
          </a:p>
          <a:p>
            <a:pPr>
              <a:buNone/>
            </a:pPr>
            <a:r>
              <a:rPr lang="en-US" dirty="0" smtClean="0"/>
              <a:t>activity, you should send out announcements</a:t>
            </a:r>
          </a:p>
          <a:p>
            <a:pPr>
              <a:buNone/>
            </a:pPr>
            <a:r>
              <a:rPr lang="en-US" dirty="0" smtClean="0"/>
              <a:t>indicating the number of CME credits offered.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/>
              <a:t>CME Compliance: Announcements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76599"/>
          </a:xfrm>
        </p:spPr>
        <p:txBody>
          <a:bodyPr/>
          <a:lstStyle/>
          <a:p>
            <a:pPr algn="ctr">
              <a:buNone/>
            </a:pPr>
            <a:r>
              <a:rPr lang="en-US" u="sng" dirty="0" smtClean="0"/>
              <a:t>Post-Test:  Announcements</a:t>
            </a:r>
          </a:p>
          <a:p>
            <a:pPr>
              <a:buNone/>
            </a:pPr>
            <a:r>
              <a:rPr lang="en-US" dirty="0" smtClean="0"/>
              <a:t>True or False:  </a:t>
            </a:r>
          </a:p>
          <a:p>
            <a:pPr>
              <a:buNone/>
            </a:pPr>
            <a:r>
              <a:rPr lang="en-US" dirty="0" smtClean="0"/>
              <a:t>If you are planning to host a CME</a:t>
            </a:r>
          </a:p>
          <a:p>
            <a:pPr>
              <a:buNone/>
            </a:pPr>
            <a:r>
              <a:rPr lang="en-US" dirty="0" smtClean="0"/>
              <a:t>activity, you should send out announcements</a:t>
            </a:r>
          </a:p>
          <a:p>
            <a:pPr>
              <a:buNone/>
            </a:pPr>
            <a:r>
              <a:rPr lang="en-US" dirty="0" smtClean="0"/>
              <a:t>indicating the number of CME credits offered.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/>
              <a:t>CME Compliance: Announcements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False.  </a:t>
            </a:r>
            <a:r>
              <a:rPr lang="en-US" sz="2400" dirty="0" smtClean="0"/>
              <a:t>You cannot indicate number of credits or any other information regarding CME certification until the activity has been certified.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7659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u="sng" dirty="0" smtClean="0"/>
              <a:t>Post-Test:  Announcements</a:t>
            </a:r>
          </a:p>
          <a:p>
            <a:pPr>
              <a:buNone/>
            </a:pPr>
            <a:r>
              <a:rPr lang="en-US" dirty="0" smtClean="0"/>
              <a:t>True or False:  </a:t>
            </a:r>
          </a:p>
          <a:p>
            <a:pPr>
              <a:buNone/>
            </a:pPr>
            <a:r>
              <a:rPr lang="en-US" dirty="0" smtClean="0"/>
              <a:t>If your activity is certified for CME credit, you</a:t>
            </a:r>
          </a:p>
          <a:p>
            <a:pPr>
              <a:buNone/>
            </a:pPr>
            <a:r>
              <a:rPr lang="en-US" dirty="0" smtClean="0"/>
              <a:t>must use specific ACCME and AMA language to</a:t>
            </a:r>
          </a:p>
          <a:p>
            <a:pPr>
              <a:buNone/>
            </a:pPr>
            <a:r>
              <a:rPr lang="en-US" dirty="0" smtClean="0"/>
              <a:t>indicate certification and number of credits</a:t>
            </a:r>
          </a:p>
          <a:p>
            <a:pPr>
              <a:buNone/>
            </a:pPr>
            <a:r>
              <a:rPr lang="en-US" dirty="0" smtClean="0"/>
              <a:t>available.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/>
              <a:t>CME Compliance: Announcements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7659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u="sng" dirty="0" smtClean="0"/>
              <a:t>Post-Test:  Announcements</a:t>
            </a:r>
          </a:p>
          <a:p>
            <a:pPr>
              <a:buNone/>
            </a:pPr>
            <a:r>
              <a:rPr lang="en-US" dirty="0" smtClean="0"/>
              <a:t>True or False:  </a:t>
            </a:r>
          </a:p>
          <a:p>
            <a:pPr>
              <a:buNone/>
            </a:pPr>
            <a:r>
              <a:rPr lang="en-US" dirty="0" smtClean="0"/>
              <a:t>If your activity is certified for CME credit, you</a:t>
            </a:r>
          </a:p>
          <a:p>
            <a:pPr>
              <a:buNone/>
            </a:pPr>
            <a:r>
              <a:rPr lang="en-US" dirty="0" smtClean="0"/>
              <a:t>must use specific ACCME and AMA language to</a:t>
            </a:r>
          </a:p>
          <a:p>
            <a:pPr>
              <a:buNone/>
            </a:pPr>
            <a:r>
              <a:rPr lang="en-US" dirty="0" smtClean="0"/>
              <a:t>indicate certification and number of credits</a:t>
            </a:r>
          </a:p>
          <a:p>
            <a:pPr>
              <a:buNone/>
            </a:pPr>
            <a:r>
              <a:rPr lang="en-US" dirty="0" smtClean="0"/>
              <a:t>available.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/>
              <a:t>CME Compliance: Announcements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49530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True.  </a:t>
            </a:r>
            <a:r>
              <a:rPr lang="en-US" sz="2400" dirty="0" smtClean="0"/>
              <a:t>You can only use designated ACCME and AMA statements to relay CME certification information in your announcements.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2200"/>
          </a:xfrm>
        </p:spPr>
        <p:txBody>
          <a:bodyPr/>
          <a:lstStyle/>
          <a:p>
            <a:pPr algn="ctr">
              <a:buNone/>
            </a:pPr>
            <a:r>
              <a:rPr lang="en-US" sz="4000" dirty="0" smtClean="0"/>
              <a:t>QUESTIONS?</a:t>
            </a:r>
          </a:p>
          <a:p>
            <a:pPr algn="ctr">
              <a:buNone/>
            </a:pPr>
            <a:r>
              <a:rPr lang="en-US" sz="2800" dirty="0" smtClean="0"/>
              <a:t>Please contact the LSU CME office at (504) 568-2000 or email Doug Grigsby at </a:t>
            </a:r>
            <a:r>
              <a:rPr lang="en-US" sz="2800" dirty="0" smtClean="0">
                <a:hlinkClick r:id="rId2"/>
              </a:rPr>
              <a:t>dgrigs@lsuhsc.edu</a:t>
            </a:r>
            <a:r>
              <a:rPr lang="en-US" sz="2800" dirty="0" smtClean="0"/>
              <a:t>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CME Compliance: Announcements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451</Words>
  <Application>Microsoft Office PowerPoint</Application>
  <PresentationFormat>On-screen Show (4:3)</PresentationFormat>
  <Paragraphs>52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CME Compliance: Announcements</vt:lpstr>
      <vt:lpstr>CME Compliance: Announcements</vt:lpstr>
      <vt:lpstr>CME Compliance: Announcements</vt:lpstr>
      <vt:lpstr>CME Compliance: Announcements</vt:lpstr>
      <vt:lpstr>CME Compliance: Announcements</vt:lpstr>
      <vt:lpstr>CME Compliance: Announcements</vt:lpstr>
      <vt:lpstr>CME Compliance: Announcements</vt:lpstr>
      <vt:lpstr>Slide 9</vt:lpstr>
    </vt:vector>
  </TitlesOfParts>
  <Company>LSU Health Sciences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CME Compliance: Program Materials</dc:title>
  <dc:creator>Doug Grigsby</dc:creator>
  <cp:lastModifiedBy>Doug Grigsby</cp:lastModifiedBy>
  <cp:revision>13</cp:revision>
  <dcterms:created xsi:type="dcterms:W3CDTF">2011-08-29T19:02:49Z</dcterms:created>
  <dcterms:modified xsi:type="dcterms:W3CDTF">2011-09-14T15:58:45Z</dcterms:modified>
</cp:coreProperties>
</file>